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38"/>
  </p:notesMasterIdLst>
  <p:handoutMasterIdLst>
    <p:handoutMasterId r:id="rId39"/>
  </p:handoutMasterIdLst>
  <p:sldIdLst>
    <p:sldId id="421" r:id="rId2"/>
    <p:sldId id="538" r:id="rId3"/>
    <p:sldId id="539" r:id="rId4"/>
    <p:sldId id="440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9" r:id="rId17"/>
    <p:sldId id="531" r:id="rId18"/>
    <p:sldId id="536" r:id="rId19"/>
    <p:sldId id="530" r:id="rId20"/>
    <p:sldId id="547" r:id="rId21"/>
    <p:sldId id="548" r:id="rId22"/>
    <p:sldId id="549" r:id="rId23"/>
    <p:sldId id="550" r:id="rId24"/>
    <p:sldId id="551" r:id="rId25"/>
    <p:sldId id="532" r:id="rId26"/>
    <p:sldId id="533" r:id="rId27"/>
    <p:sldId id="535" r:id="rId28"/>
    <p:sldId id="537" r:id="rId29"/>
    <p:sldId id="540" r:id="rId30"/>
    <p:sldId id="542" r:id="rId31"/>
    <p:sldId id="543" r:id="rId32"/>
    <p:sldId id="544" r:id="rId33"/>
    <p:sldId id="545" r:id="rId34"/>
    <p:sldId id="546" r:id="rId35"/>
    <p:sldId id="534" r:id="rId36"/>
    <p:sldId id="515" r:id="rId37"/>
  </p:sldIdLst>
  <p:sldSz cx="8640763" cy="6480175"/>
  <p:notesSz cx="7099300" cy="102346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шевой_С_Е" initials="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742B9"/>
    <a:srgbClr val="FF3300"/>
    <a:srgbClr val="FAACA4"/>
    <a:srgbClr val="8383D7"/>
    <a:srgbClr val="CC3399"/>
    <a:srgbClr val="993366"/>
    <a:srgbClr val="F66B5C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3190" autoAdjust="0"/>
  </p:normalViewPr>
  <p:slideViewPr>
    <p:cSldViewPr>
      <p:cViewPr>
        <p:scale>
          <a:sx n="75" d="100"/>
          <a:sy n="75" d="100"/>
        </p:scale>
        <p:origin x="-1968" y="-396"/>
      </p:cViewPr>
      <p:guideLst>
        <p:guide orient="horz" pos="2041"/>
        <p:guide pos="2722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0" d="100"/>
          <a:sy n="140" d="100"/>
        </p:scale>
        <p:origin x="-2760" y="-108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9" tIns="48030" rIns="96059" bIns="48030" numCol="1" anchor="t" anchorCtr="0" compatLnSpc="1">
            <a:prstTxWarp prst="textNoShape">
              <a:avLst/>
            </a:prstTxWarp>
          </a:bodyPr>
          <a:lstStyle>
            <a:lvl1pPr defTabSz="9620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9" tIns="48030" rIns="96059" bIns="48030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9" tIns="48030" rIns="96059" bIns="48030" numCol="1" anchor="b" anchorCtr="0" compatLnSpc="1">
            <a:prstTxWarp prst="textNoShape">
              <a:avLst/>
            </a:prstTxWarp>
          </a:bodyPr>
          <a:lstStyle>
            <a:lvl1pPr defTabSz="9620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9" tIns="48030" rIns="96059" bIns="48030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>
                <a:latin typeface="Arial" charset="0"/>
              </a:defRPr>
            </a:lvl1pPr>
          </a:lstStyle>
          <a:p>
            <a:pPr>
              <a:defRPr/>
            </a:pPr>
            <a:fld id="{39094A64-91B7-4EBC-A03D-F07181872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9" tIns="48030" rIns="96059" bIns="48030" numCol="1" anchor="t" anchorCtr="0" compatLnSpc="1">
            <a:prstTxWarp prst="textNoShape">
              <a:avLst/>
            </a:prstTxWarp>
          </a:bodyPr>
          <a:lstStyle>
            <a:lvl1pPr defTabSz="9620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9" tIns="48030" rIns="96059" bIns="48030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9" tIns="48030" rIns="96059" bIns="48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9" tIns="48030" rIns="96059" bIns="48030" numCol="1" anchor="b" anchorCtr="0" compatLnSpc="1">
            <a:prstTxWarp prst="textNoShape">
              <a:avLst/>
            </a:prstTxWarp>
          </a:bodyPr>
          <a:lstStyle>
            <a:lvl1pPr defTabSz="9620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59" tIns="48030" rIns="96059" bIns="48030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>
                <a:latin typeface="Arial" charset="0"/>
              </a:defRPr>
            </a:lvl1pPr>
          </a:lstStyle>
          <a:p>
            <a:pPr>
              <a:defRPr/>
            </a:pPr>
            <a:fld id="{FF935499-603C-473F-92AC-390C04F90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5D3EB-1A84-4CAF-AC09-1A5A7D92750C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84275" y="768350"/>
            <a:ext cx="4732338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711200" y="4860925"/>
            <a:ext cx="5676900" cy="4605338"/>
          </a:xfrm>
          <a:noFill/>
          <a:ln/>
        </p:spPr>
        <p:txBody>
          <a:bodyPr wrap="none" anchor="ctr"/>
          <a:lstStyle/>
          <a:p>
            <a:pPr defTabSz="449263" eaLnBrk="1" hangingPunct="1"/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de-DE" smtClean="0">
              <a:latin typeface="Arial" charset="0"/>
            </a:endParaRP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A945D-8B1B-4745-BCCE-7D128D9C7598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Наноборд</a:t>
            </a:r>
            <a:r>
              <a:rPr lang="ru-RU" baseline="0" dirty="0" smtClean="0"/>
              <a:t> – предварительно можно создать устройство, спроектированное </a:t>
            </a:r>
            <a:r>
              <a:rPr lang="en-US" baseline="0" dirty="0" smtClean="0"/>
              <a:t>AD </a:t>
            </a:r>
            <a:r>
              <a:rPr lang="ru-RU" baseline="0" dirty="0" smtClean="0"/>
              <a:t>и посмотреть как оно работает.</a:t>
            </a:r>
          </a:p>
          <a:p>
            <a:r>
              <a:rPr lang="ru-RU" baseline="0" dirty="0" smtClean="0"/>
              <a:t>1 плата и плис с пом. Которых можно производить отладку проектов.</a:t>
            </a:r>
          </a:p>
          <a:p>
            <a:r>
              <a:rPr lang="ru-RU" dirty="0" err="1" smtClean="0"/>
              <a:t>Таскинг</a:t>
            </a:r>
            <a:r>
              <a:rPr lang="ru-RU" baseline="0" dirty="0" smtClean="0"/>
              <a:t> – язык программирования.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FBA65-D489-4B6D-ABFC-5A9EC8F040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48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399D6-3E8A-443B-8A76-D68B5FB05A56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859338"/>
            <a:ext cx="5683250" cy="4606925"/>
          </a:xfrm>
          <a:noFill/>
          <a:ln/>
        </p:spPr>
        <p:txBody>
          <a:bodyPr lIns="97196" tIns="48598" rIns="97196" bIns="48598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196" tIns="48598" rIns="97196" bIns="48598" anchor="b"/>
          <a:lstStyle/>
          <a:p>
            <a:pPr algn="r" defTabSz="971550"/>
            <a:fld id="{2081964F-1931-4CF7-92F7-8A5569B8460A}" type="slidenum">
              <a:rPr lang="en-AU" sz="1300"/>
              <a:pPr algn="r" defTabSz="971550"/>
              <a:t>4</a:t>
            </a:fld>
            <a:endParaRPr lang="en-AU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35499-603C-473F-92AC-390C04F9012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5D3EB-1A84-4CAF-AC09-1A5A7D92750C}" type="slidenum">
              <a:rPr lang="en-US" smtClean="0">
                <a:latin typeface="Arial" pitchFamily="34" charset="0"/>
              </a:rPr>
              <a:pPr/>
              <a:t>36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84275" y="768350"/>
            <a:ext cx="4732338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711200" y="4860925"/>
            <a:ext cx="5676900" cy="4605338"/>
          </a:xfrm>
          <a:noFill/>
          <a:ln/>
        </p:spPr>
        <p:txBody>
          <a:bodyPr wrap="none" anchor="ctr"/>
          <a:lstStyle/>
          <a:p>
            <a:pPr defTabSz="449263" eaLnBrk="1" hangingPunct="1"/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-scre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48700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ltm-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175" y="585788"/>
            <a:ext cx="170021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6113" y="3511550"/>
            <a:ext cx="7345362" cy="13890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6113" y="4941888"/>
            <a:ext cx="7348537" cy="3857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C69AF-EC51-4ACE-87DD-9C5016F45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2009 Altium Limited – AD Overview – JK, V2.2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65863" y="177800"/>
            <a:ext cx="1943100" cy="57165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1800" y="177800"/>
            <a:ext cx="5681663" cy="5716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80AA2-2063-42B6-95A9-737F22102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2009 Altium Limited – AD Overview – JK, V2.2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77800"/>
            <a:ext cx="7754937" cy="7350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31800" y="1266825"/>
            <a:ext cx="3811588" cy="4627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95788" y="1266825"/>
            <a:ext cx="3813175" cy="4627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4146E-A98A-4786-A102-83142EBFC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2009 Altium Limited – AD Overview – JK, V2.2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31800" y="177800"/>
            <a:ext cx="7777163" cy="5716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01AC-D3E6-4AE7-B03F-8A4DA1E7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2009 Altium Limited – AD Overview – JK, V2.2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77800"/>
            <a:ext cx="7754937" cy="7350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1800" y="1266825"/>
            <a:ext cx="3811588" cy="4627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395788" y="1266825"/>
            <a:ext cx="3813175" cy="22367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395788" y="3656013"/>
            <a:ext cx="3813175" cy="2238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747CE-C5E2-454D-8F81-19C4995BB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2009 Altium Limited – AD Overview – JK, V2.2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A1F3D-6BE4-413C-96BE-113A5007E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2009 Altium Limited – AD Overview – JK, V2.2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164013"/>
            <a:ext cx="7345363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625" y="2746375"/>
            <a:ext cx="7345363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ED5E0-34A9-4679-9A47-DB6C24767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2009 Altium Limited – AD Overview – JK, V2.2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1800" y="1266825"/>
            <a:ext cx="3811588" cy="4627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95788" y="1266825"/>
            <a:ext cx="3813175" cy="4627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166D9-1E2F-4E1A-ACCE-BD07BC0D6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2009 Altium Limited – AD Overview – JK, V2.2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58763"/>
            <a:ext cx="777716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800" y="1450975"/>
            <a:ext cx="3817938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1800" y="2055813"/>
            <a:ext cx="3817938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89438" y="1450975"/>
            <a:ext cx="381952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89438" y="2055813"/>
            <a:ext cx="381952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50C4-7181-4E3B-A699-A089ADBF9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2009 Altium Limited – AD Overview – JK, V2.2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72533-41F4-4131-865A-DBD2A4024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2009 Altium Limited – AD Overview – JK, V2.2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CCA28-D22D-4460-9546-D5792956C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2009 Altium Limited – AD Overview – JK, V2.2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58763"/>
            <a:ext cx="28432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8200" y="258763"/>
            <a:ext cx="483076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1800" y="1355725"/>
            <a:ext cx="28432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CF1F8-502B-410A-88A8-8CE17029B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2009 Altium Limited – AD Overview – JK, V2.2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863" y="4535488"/>
            <a:ext cx="51847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93863" y="579438"/>
            <a:ext cx="51847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3863" y="5072063"/>
            <a:ext cx="51847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13424-C0A4-4297-8F4C-C08068474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2009 Altium Limited – AD Overview – JK, V2.2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ader-footer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77800"/>
            <a:ext cx="7754937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256" tIns="43127" rIns="86256" bIns="43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6825"/>
            <a:ext cx="7777163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256" tIns="43127" rIns="86256" bIns="43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12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450" y="6275388"/>
            <a:ext cx="6127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56" tIns="43127" rIns="86256" bIns="43127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18404F-C493-409B-B99C-1D32212EF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91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550" y="6251575"/>
            <a:ext cx="319246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56" tIns="43127" rIns="86256" bIns="4312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spcAft>
                <a:spcPct val="10000"/>
              </a:spcAft>
              <a:buClr>
                <a:srgbClr val="00FFFF"/>
              </a:buClr>
              <a:buFont typeface="Wingdings" pitchFamily="2" charset="2"/>
              <a:buNone/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Copyright © 2009 Altium Limited – AD Overview – JK, V2.2</a:t>
            </a:r>
            <a:endParaRPr lang="en-US"/>
          </a:p>
        </p:txBody>
      </p:sp>
      <p:pic>
        <p:nvPicPr>
          <p:cNvPr id="2055" name="Picture 7" descr="Altm-whit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34288" y="6188075"/>
            <a:ext cx="8366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CC9A34"/>
          </a:solidFill>
          <a:latin typeface="+mj-lt"/>
          <a:ea typeface="+mj-ea"/>
          <a:cs typeface="+mj-cs"/>
        </a:defRPr>
      </a:lvl1pPr>
      <a:lvl2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CC9A34"/>
          </a:solidFill>
          <a:latin typeface="Slicker" pitchFamily="34" charset="0"/>
        </a:defRPr>
      </a:lvl2pPr>
      <a:lvl3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CC9A34"/>
          </a:solidFill>
          <a:latin typeface="Slicker" pitchFamily="34" charset="0"/>
        </a:defRPr>
      </a:lvl3pPr>
      <a:lvl4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CC9A34"/>
          </a:solidFill>
          <a:latin typeface="Slicker" pitchFamily="34" charset="0"/>
        </a:defRPr>
      </a:lvl4pPr>
      <a:lvl5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CC9A34"/>
          </a:solidFill>
          <a:latin typeface="Slicker" pitchFamily="34" charset="0"/>
        </a:defRPr>
      </a:lvl5pPr>
      <a:lvl6pPr marL="457200" algn="l" defTabSz="863600" rtl="0" fontAlgn="base">
        <a:spcBef>
          <a:spcPct val="0"/>
        </a:spcBef>
        <a:spcAft>
          <a:spcPct val="0"/>
        </a:spcAft>
        <a:defRPr sz="3000">
          <a:solidFill>
            <a:srgbClr val="CC9A34"/>
          </a:solidFill>
          <a:latin typeface="Slicker" pitchFamily="34" charset="0"/>
        </a:defRPr>
      </a:lvl6pPr>
      <a:lvl7pPr marL="914400" algn="l" defTabSz="863600" rtl="0" fontAlgn="base">
        <a:spcBef>
          <a:spcPct val="0"/>
        </a:spcBef>
        <a:spcAft>
          <a:spcPct val="0"/>
        </a:spcAft>
        <a:defRPr sz="3000">
          <a:solidFill>
            <a:srgbClr val="CC9A34"/>
          </a:solidFill>
          <a:latin typeface="Slicker" pitchFamily="34" charset="0"/>
        </a:defRPr>
      </a:lvl7pPr>
      <a:lvl8pPr marL="1371600" algn="l" defTabSz="863600" rtl="0" fontAlgn="base">
        <a:spcBef>
          <a:spcPct val="0"/>
        </a:spcBef>
        <a:spcAft>
          <a:spcPct val="0"/>
        </a:spcAft>
        <a:defRPr sz="3000">
          <a:solidFill>
            <a:srgbClr val="CC9A34"/>
          </a:solidFill>
          <a:latin typeface="Slicker" pitchFamily="34" charset="0"/>
        </a:defRPr>
      </a:lvl8pPr>
      <a:lvl9pPr marL="1828800" algn="l" defTabSz="863600" rtl="0" fontAlgn="base">
        <a:spcBef>
          <a:spcPct val="0"/>
        </a:spcBef>
        <a:spcAft>
          <a:spcPct val="0"/>
        </a:spcAft>
        <a:defRPr sz="3000">
          <a:solidFill>
            <a:srgbClr val="CC9A34"/>
          </a:solidFill>
          <a:latin typeface="Slicker" pitchFamily="34" charset="0"/>
        </a:defRPr>
      </a:lvl9pPr>
    </p:titleStyle>
    <p:bodyStyle>
      <a:lvl1pPr marL="323850" indent="-323850" algn="l" defTabSz="863600" rtl="0" eaLnBrk="0" fontAlgn="base" hangingPunct="0">
        <a:spcBef>
          <a:spcPct val="20000"/>
        </a:spcBef>
        <a:spcAft>
          <a:spcPct val="0"/>
        </a:spcAft>
        <a:buClr>
          <a:srgbClr val="CC9A34"/>
        </a:buClr>
        <a:buFont typeface="Wingdings" pitchFamily="2" charset="2"/>
        <a:buChar char="§"/>
        <a:defRPr sz="1900">
          <a:solidFill>
            <a:schemeClr val="bg2"/>
          </a:solidFill>
          <a:latin typeface="+mn-lt"/>
          <a:ea typeface="+mn-ea"/>
          <a:cs typeface="+mn-cs"/>
        </a:defRPr>
      </a:lvl1pPr>
      <a:lvl2pPr marL="701675" indent="-269875" algn="l" defTabSz="863600" rtl="0" eaLnBrk="0" fontAlgn="base" hangingPunct="0">
        <a:spcBef>
          <a:spcPct val="20000"/>
        </a:spcBef>
        <a:spcAft>
          <a:spcPct val="0"/>
        </a:spcAft>
        <a:buClr>
          <a:srgbClr val="CC9A34"/>
        </a:buClr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2pPr>
      <a:lvl3pPr marL="1079500" indent="-215900" algn="l" defTabSz="863600" rtl="0" eaLnBrk="0" fontAlgn="base" hangingPunct="0">
        <a:spcBef>
          <a:spcPct val="20000"/>
        </a:spcBef>
        <a:spcAft>
          <a:spcPct val="0"/>
        </a:spcAft>
        <a:buClr>
          <a:srgbClr val="CC9A34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3pPr>
      <a:lvl4pPr marL="1511300" indent="-217488" algn="l" defTabSz="863600" rtl="0" eaLnBrk="0" fontAlgn="base" hangingPunct="0">
        <a:spcBef>
          <a:spcPct val="20000"/>
        </a:spcBef>
        <a:spcAft>
          <a:spcPct val="0"/>
        </a:spcAft>
        <a:buClr>
          <a:srgbClr val="CC9A34"/>
        </a:buClr>
        <a:buFont typeface="Arial" pitchFamily="34" charset="0"/>
        <a:buChar char="–"/>
        <a:defRPr sz="1300">
          <a:solidFill>
            <a:schemeClr val="tx1"/>
          </a:solidFill>
          <a:latin typeface="+mn-lt"/>
        </a:defRPr>
      </a:lvl4pPr>
      <a:lvl5pPr marL="1944688" indent="-215900" algn="l" defTabSz="863600" rtl="0" eaLnBrk="0" fontAlgn="base" hangingPunct="0">
        <a:spcBef>
          <a:spcPct val="20000"/>
        </a:spcBef>
        <a:spcAft>
          <a:spcPct val="0"/>
        </a:spcAft>
        <a:buClr>
          <a:srgbClr val="CC9A34"/>
        </a:buClr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5pPr>
      <a:lvl6pPr marL="2401888" indent="-215900" algn="l" defTabSz="863600" rtl="0" fontAlgn="base">
        <a:spcBef>
          <a:spcPct val="20000"/>
        </a:spcBef>
        <a:spcAft>
          <a:spcPct val="0"/>
        </a:spcAft>
        <a:buClr>
          <a:srgbClr val="CC9A34"/>
        </a:buClr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6pPr>
      <a:lvl7pPr marL="2859088" indent="-215900" algn="l" defTabSz="863600" rtl="0" fontAlgn="base">
        <a:spcBef>
          <a:spcPct val="20000"/>
        </a:spcBef>
        <a:spcAft>
          <a:spcPct val="0"/>
        </a:spcAft>
        <a:buClr>
          <a:srgbClr val="CC9A34"/>
        </a:buClr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7pPr>
      <a:lvl8pPr marL="3316288" indent="-215900" algn="l" defTabSz="863600" rtl="0" fontAlgn="base">
        <a:spcBef>
          <a:spcPct val="20000"/>
        </a:spcBef>
        <a:spcAft>
          <a:spcPct val="0"/>
        </a:spcAft>
        <a:buClr>
          <a:srgbClr val="CC9A34"/>
        </a:buClr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8pPr>
      <a:lvl9pPr marL="3773488" indent="-215900" algn="l" defTabSz="863600" rtl="0" fontAlgn="base">
        <a:spcBef>
          <a:spcPct val="20000"/>
        </a:spcBef>
        <a:spcAft>
          <a:spcPct val="0"/>
        </a:spcAft>
        <a:buClr>
          <a:srgbClr val="CC9A34"/>
        </a:buClr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altium-ru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33650" y="2168525"/>
            <a:ext cx="5502275" cy="857250"/>
          </a:xfrm>
        </p:spPr>
        <p:txBody>
          <a:bodyPr lIns="85032" tIns="44217" rIns="85032" bIns="44217"/>
          <a:lstStyle/>
          <a:p>
            <a:pPr defTabSz="449263" eaLnBrk="1" hangingPunct="1">
              <a:buClr>
                <a:srgbClr val="AF9E40"/>
              </a:buClr>
              <a:buFont typeface="Slicker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8400" algn="l"/>
              </a:tabLst>
            </a:pPr>
            <a:r>
              <a:rPr lang="en-AU" sz="5400" dirty="0" smtClean="0">
                <a:ea typeface="MS Gothic" charset="-128"/>
                <a:cs typeface="Arial" pitchFamily="34" charset="0"/>
              </a:rPr>
              <a:t>Altium Designer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320249" y="3168649"/>
            <a:ext cx="45720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032" tIns="44217" rIns="85032" bIns="44217" anchor="ctr"/>
          <a:lstStyle/>
          <a:p>
            <a:pPr algn="r" defTabSz="449263">
              <a:buClr>
                <a:srgbClr val="AF9E40"/>
              </a:buClr>
              <a:buFont typeface="Slicker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8400" algn="l"/>
              </a:tabLst>
              <a:defRPr/>
            </a:pPr>
            <a:r>
              <a:rPr lang="ru-RU" sz="1900" kern="0" dirty="0">
                <a:solidFill>
                  <a:srgbClr val="CC9A34"/>
                </a:solidFill>
                <a:latin typeface="+mj-lt"/>
                <a:ea typeface="MS Gothic" charset="-128"/>
                <a:cs typeface="Arial" charset="0"/>
              </a:rPr>
              <a:t>Единая среда для полного цикла проектирования радиоэлектронных устройств.</a:t>
            </a:r>
            <a:endParaRPr lang="en-AU" sz="1900" kern="0" dirty="0">
              <a:solidFill>
                <a:srgbClr val="CC9A34"/>
              </a:solidFill>
              <a:latin typeface="+mj-lt"/>
              <a:ea typeface="MS Gothic" charset="-128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415" y="4525971"/>
            <a:ext cx="4500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AF9E40"/>
                </a:solidFill>
              </a:rPr>
              <a:t>Олег Илюкин</a:t>
            </a:r>
            <a:endParaRPr lang="de-DE" sz="2000" dirty="0" smtClean="0">
              <a:solidFill>
                <a:srgbClr val="AF9E40"/>
              </a:solidFill>
            </a:endParaRPr>
          </a:p>
          <a:p>
            <a:r>
              <a:rPr lang="ru-RU" sz="2000" dirty="0" smtClean="0">
                <a:solidFill>
                  <a:srgbClr val="AF9E40"/>
                </a:solidFill>
              </a:rPr>
              <a:t>Руководитель направления </a:t>
            </a:r>
            <a:r>
              <a:rPr lang="en-US" sz="2000" dirty="0" smtClean="0">
                <a:solidFill>
                  <a:srgbClr val="AF9E40"/>
                </a:solidFill>
              </a:rPr>
              <a:t>Altium</a:t>
            </a:r>
            <a:endParaRPr lang="de-DE" sz="2000" dirty="0" smtClean="0">
              <a:solidFill>
                <a:srgbClr val="AF9E40"/>
              </a:solidFill>
            </a:endParaRPr>
          </a:p>
          <a:p>
            <a:r>
              <a:rPr lang="ru-RU" sz="2000" dirty="0" smtClean="0">
                <a:solidFill>
                  <a:srgbClr val="AF9E40"/>
                </a:solidFill>
              </a:rPr>
              <a:t>Тел.</a:t>
            </a:r>
            <a:r>
              <a:rPr lang="de-DE" sz="2000" dirty="0" smtClean="0">
                <a:solidFill>
                  <a:srgbClr val="AF9E40"/>
                </a:solidFill>
              </a:rPr>
              <a:t> : </a:t>
            </a:r>
            <a:r>
              <a:rPr lang="ru-RU" sz="2000" dirty="0" smtClean="0">
                <a:solidFill>
                  <a:srgbClr val="AF9E40"/>
                </a:solidFill>
              </a:rPr>
              <a:t>+7-495-645-86-26-170</a:t>
            </a:r>
            <a:endParaRPr lang="de-DE" sz="2000" dirty="0" smtClean="0">
              <a:solidFill>
                <a:srgbClr val="AF9E40"/>
              </a:solidFill>
            </a:endParaRPr>
          </a:p>
          <a:p>
            <a:r>
              <a:rPr lang="de-DE" sz="2000" dirty="0" smtClean="0">
                <a:solidFill>
                  <a:srgbClr val="AF9E40"/>
                </a:solidFill>
              </a:rPr>
              <a:t>Email : </a:t>
            </a:r>
            <a:r>
              <a:rPr lang="en-US" sz="2000" dirty="0" smtClean="0">
                <a:solidFill>
                  <a:srgbClr val="AF9E40"/>
                </a:solidFill>
              </a:rPr>
              <a:t>oiliukin@nanocad.ru</a:t>
            </a:r>
            <a:endParaRPr lang="de-DE" sz="2000" dirty="0">
              <a:solidFill>
                <a:srgbClr val="AF9E4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 l="48279" t="35281" r="27647" b="38792"/>
          <a:stretch>
            <a:fillRect/>
          </a:stretch>
        </p:blipFill>
        <p:spPr bwMode="auto">
          <a:xfrm>
            <a:off x="5925524" y="1718006"/>
            <a:ext cx="2137337" cy="172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 l="17188" t="15529" r="17317" b="15875"/>
          <a:stretch>
            <a:fillRect/>
          </a:stretch>
        </p:blipFill>
        <p:spPr bwMode="auto">
          <a:xfrm>
            <a:off x="409537" y="1799271"/>
            <a:ext cx="4693407" cy="368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 l="22353" t="8333" r="4369" b="34741"/>
          <a:stretch>
            <a:fillRect/>
          </a:stretch>
        </p:blipFill>
        <p:spPr bwMode="auto">
          <a:xfrm>
            <a:off x="2605731" y="3308129"/>
            <a:ext cx="4852680" cy="282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863997" y="287759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Altium Designer 2013 – </a:t>
            </a:r>
            <a:r>
              <a:rPr lang="ru-RU" sz="20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моделирование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146" y="1842762"/>
            <a:ext cx="4297715" cy="2826185"/>
          </a:xfrm>
          <a:prstGeom prst="rect">
            <a:avLst/>
          </a:prstGeom>
          <a:noFill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16" y="2559678"/>
            <a:ext cx="5281122" cy="2375796"/>
          </a:xfrm>
          <a:prstGeom prst="rect">
            <a:avLst/>
          </a:prstGeom>
          <a:noFill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7566" y="3834122"/>
            <a:ext cx="2816348" cy="219564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7973" y="359767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Altium Designer 2013 –</a:t>
            </a:r>
            <a:r>
              <a:rPr lang="ru-RU" sz="20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 анализ целостности сигналов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D2939">
              <a:alpha val="0"/>
            </a:srgbClr>
          </a:solidFill>
        </p:spPr>
        <p:txBody>
          <a:bodyPr>
            <a:noAutofit/>
          </a:bodyPr>
          <a:lstStyle/>
          <a:p>
            <a:r>
              <a:rPr lang="en-US" sz="2000" kern="1200" dirty="0" err="1" smtClean="0"/>
              <a:t>Altium</a:t>
            </a:r>
            <a:r>
              <a:rPr lang="en-US" sz="2000" kern="1200" dirty="0" smtClean="0"/>
              <a:t> Designer 2013 – </a:t>
            </a:r>
            <a:r>
              <a:rPr lang="ru-RU" sz="2000" kern="1200" dirty="0" smtClean="0"/>
              <a:t>взаимосвязь с ПЛИС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29" y="1367879"/>
            <a:ext cx="6156872" cy="434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D2939">
              <a:alpha val="0"/>
            </a:srgbClr>
          </a:solidFill>
        </p:spPr>
        <p:txBody>
          <a:bodyPr>
            <a:noAutofit/>
          </a:bodyPr>
          <a:lstStyle/>
          <a:p>
            <a:r>
              <a:rPr lang="en-US" sz="2000" kern="1200" dirty="0" err="1" smtClean="0"/>
              <a:t>Altium Designer 2013 – </a:t>
            </a:r>
            <a:r>
              <a:rPr lang="ru-RU" sz="2000" kern="1200" dirty="0" err="1" smtClean="0"/>
              <a:t>трехмерное проектирование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367" y="1996424"/>
            <a:ext cx="5825998" cy="410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43743"/>
            <a:ext cx="7754937" cy="735013"/>
          </a:xfrm>
          <a:solidFill>
            <a:srgbClr val="ED2939">
              <a:alpha val="0"/>
            </a:srgbClr>
          </a:solidFill>
        </p:spPr>
        <p:txBody>
          <a:bodyPr>
            <a:noAutofit/>
          </a:bodyPr>
          <a:lstStyle/>
          <a:p>
            <a:r>
              <a:rPr lang="en-US" sz="2000" kern="1200" dirty="0" err="1" smtClean="0"/>
              <a:t>Altium Designer 2013 – </a:t>
            </a:r>
            <a:r>
              <a:rPr lang="ru-RU" sz="2000" kern="1200" dirty="0" err="1" smtClean="0"/>
              <a:t>шаблоны, настройки, гибкость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225" y="2083393"/>
            <a:ext cx="7926770" cy="388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D2939">
              <a:alpha val="0"/>
            </a:srgbClr>
          </a:solidFill>
        </p:spPr>
        <p:txBody>
          <a:bodyPr>
            <a:noAutofit/>
          </a:bodyPr>
          <a:lstStyle/>
          <a:p>
            <a:r>
              <a:rPr lang="en-US" sz="2000" kern="1200" dirty="0" err="1" smtClean="0"/>
              <a:t>Altium Designer 2013 – </a:t>
            </a:r>
            <a:r>
              <a:rPr lang="ru-RU" sz="2000" kern="1200" dirty="0" err="1" smtClean="0"/>
              <a:t>оформление КД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PC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7565" y="2824847"/>
            <a:ext cx="2658235" cy="216305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012" y="1947311"/>
            <a:ext cx="3048239" cy="2160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7923" y="2622342"/>
            <a:ext cx="1551137" cy="2187059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Стрелка вправо 12"/>
          <p:cNvSpPr/>
          <p:nvPr/>
        </p:nvSpPr>
        <p:spPr>
          <a:xfrm rot="20512561">
            <a:off x="3042157" y="2387253"/>
            <a:ext cx="2278898" cy="457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095570" y="3512251"/>
            <a:ext cx="1360901" cy="457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999755">
            <a:off x="2901518" y="4630153"/>
            <a:ext cx="2644118" cy="457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011" y="4025905"/>
            <a:ext cx="2854752" cy="202505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7" name="Стрелка вправо 16"/>
          <p:cNvSpPr/>
          <p:nvPr/>
        </p:nvSpPr>
        <p:spPr>
          <a:xfrm rot="4387899">
            <a:off x="2029155" y="4975765"/>
            <a:ext cx="554011" cy="457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Куб 17"/>
          <p:cNvSpPr/>
          <p:nvPr/>
        </p:nvSpPr>
        <p:spPr>
          <a:xfrm>
            <a:off x="1598579" y="5485437"/>
            <a:ext cx="1496991" cy="680409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r>
              <a:rPr lang="en-US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MCAD</a:t>
            </a:r>
            <a:endParaRPr lang="ru-RU" sz="2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5570" y="2355556"/>
            <a:ext cx="864771" cy="348856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r>
              <a:rPr lang="en-US" dirty="0" smtClean="0"/>
              <a:t>PDF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367750" y="3172046"/>
            <a:ext cx="680451" cy="348985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r>
              <a:rPr lang="en-US" dirty="0" smtClean="0"/>
              <a:t>BOM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367750" y="4124619"/>
            <a:ext cx="880623" cy="348856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r>
              <a:rPr lang="en-US" dirty="0" smtClean="0"/>
              <a:t>PDF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462489" y="4941110"/>
            <a:ext cx="544361" cy="348985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r>
              <a:rPr lang="en-US" dirty="0" smtClean="0"/>
              <a:t>IDF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D2939">
              <a:alpha val="0"/>
            </a:srgbClr>
          </a:solidFill>
        </p:spPr>
        <p:txBody>
          <a:bodyPr>
            <a:noAutofit/>
          </a:bodyPr>
          <a:lstStyle/>
          <a:p>
            <a:r>
              <a:rPr lang="en-US" sz="2000" kern="1200" dirty="0" err="1" smtClean="0"/>
              <a:t>Altium Designer 2013 – </a:t>
            </a:r>
            <a:r>
              <a:rPr lang="ru-RU" sz="2000" kern="1200" dirty="0" err="1" smtClean="0"/>
              <a:t>гибкость настроек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C:\Users\sabunin\AppData\Local\Temp\SNAGHTML16a0ea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083" y="2219474"/>
            <a:ext cx="3062028" cy="319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abunin\AppData\Local\Temp\SNAGHTML16c110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3595" y="2287515"/>
            <a:ext cx="3160995" cy="26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D2939">
              <a:alpha val="0"/>
            </a:srgbClr>
          </a:solidFill>
        </p:spPr>
        <p:txBody>
          <a:bodyPr>
            <a:noAutofit/>
          </a:bodyPr>
          <a:lstStyle/>
          <a:p>
            <a:r>
              <a:rPr lang="en-US" sz="2000" kern="1200" dirty="0" err="1" smtClean="0"/>
              <a:t>Altium Designer 2013 – </a:t>
            </a:r>
            <a:r>
              <a:rPr lang="ru-RU" sz="2000" kern="1200" dirty="0" err="1" smtClean="0"/>
              <a:t>новый уровень </a:t>
            </a:r>
            <a:br>
              <a:rPr lang="ru-RU" sz="2000" kern="1200" dirty="0" err="1" smtClean="0"/>
            </a:br>
            <a:r>
              <a:rPr lang="ru-RU" sz="2000" kern="1200" dirty="0" err="1" smtClean="0"/>
              <a:t>управления данными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:\Users\sabunin\AppData\Local\Temp\SNAGHTML17f6c7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021" y="1439887"/>
            <a:ext cx="6622991" cy="41265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kern="1200" dirty="0" smtClean="0"/>
              <a:t>Altium Designer 2013 –</a:t>
            </a:r>
            <a:r>
              <a:rPr lang="ru-RU" sz="2000" kern="1200" dirty="0" smtClean="0"/>
              <a:t> поддержка гиперссылок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A1F3D-6BE4-413C-96BE-113A5007EF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2009 Altium Limited – AD Overview – JK, V2.2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8717" y="1266825"/>
            <a:ext cx="7023329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141" y="2736031"/>
            <a:ext cx="6260146" cy="319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43743"/>
            <a:ext cx="7754937" cy="735013"/>
          </a:xfrm>
          <a:solidFill>
            <a:srgbClr val="ED2939">
              <a:alpha val="0"/>
            </a:srgbClr>
          </a:solidFill>
        </p:spPr>
        <p:txBody>
          <a:bodyPr>
            <a:noAutofit/>
          </a:bodyPr>
          <a:lstStyle/>
          <a:p>
            <a:r>
              <a:rPr lang="en-US" sz="2000" kern="1200" dirty="0" err="1" smtClean="0"/>
              <a:t>Altium Designer 2013 – </a:t>
            </a:r>
            <a:r>
              <a:rPr lang="ru-RU" sz="2000" kern="1200" dirty="0" err="1" smtClean="0"/>
              <a:t>адаптация к национальным стандартам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904557" y="1266826"/>
            <a:ext cx="2304406" cy="125318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C:\Users\sabunin\AppData\Local\Temp\SNAGHTMLffdfd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1855"/>
            <a:ext cx="4218794" cy="224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A6A5F6A-FB16-43A7-9CB5-FC0F079853E7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7171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</a:rPr>
              <a:t>Copyright © 2012 Altium Limited </a:t>
            </a: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Altium</a:t>
            </a:r>
            <a:r>
              <a:rPr lang="en-US" dirty="0" smtClean="0"/>
              <a:t> </a:t>
            </a:r>
            <a:r>
              <a:rPr lang="ru-RU" dirty="0" smtClean="0"/>
              <a:t>– обзор</a:t>
            </a:r>
            <a:endParaRPr lang="en-US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2038" y="1267535"/>
            <a:ext cx="3956388" cy="4626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Основана в Австралии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в </a:t>
            </a:r>
            <a:r>
              <a:rPr lang="en-US" sz="1600" b="1" dirty="0" smtClean="0">
                <a:solidFill>
                  <a:schemeClr val="tx1"/>
                </a:solidFill>
              </a:rPr>
              <a:t>1985</a:t>
            </a:r>
            <a:r>
              <a:rPr lang="ru-RU" sz="1600" b="1" dirty="0" smtClean="0">
                <a:solidFill>
                  <a:schemeClr val="tx1"/>
                </a:solidFill>
              </a:rPr>
              <a:t> г.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</a:rPr>
              <a:t>прежнее название компании – </a:t>
            </a:r>
            <a:r>
              <a:rPr lang="en-US" sz="1600" b="1" dirty="0" err="1" smtClean="0">
                <a:solidFill>
                  <a:schemeClr val="tx1"/>
                </a:solidFill>
              </a:rPr>
              <a:t>Protel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</a:rPr>
              <a:t>с</a:t>
            </a:r>
            <a:r>
              <a:rPr lang="en-US" sz="1600" b="1" dirty="0" smtClean="0">
                <a:solidFill>
                  <a:schemeClr val="tx1"/>
                </a:solidFill>
              </a:rPr>
              <a:t> 2001</a:t>
            </a:r>
            <a:r>
              <a:rPr lang="ru-RU" sz="1600" b="1" dirty="0" smtClean="0">
                <a:solidFill>
                  <a:schemeClr val="tx1"/>
                </a:solidFill>
              </a:rPr>
              <a:t> г.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r>
              <a:rPr lang="en-US" sz="1600" b="1" dirty="0" err="1" smtClean="0">
                <a:solidFill>
                  <a:schemeClr val="tx1"/>
                </a:solidFill>
              </a:rPr>
              <a:t>Altium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Корпоративная штаб-квартира – в Шанхае</a:t>
            </a:r>
            <a:r>
              <a:rPr lang="en-A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</a:rPr>
              <a:t>офисы продаж и поддержки – в Германии, Швейцарии, России, США, Австралии и Китае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Приблизительно 450 сотрудников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Всемирная сеть партнеров – более 100 </a:t>
            </a:r>
            <a:r>
              <a:rPr lang="ru-RU" sz="1600" b="1" dirty="0" err="1" smtClean="0">
                <a:solidFill>
                  <a:schemeClr val="tx1"/>
                </a:solidFill>
              </a:rPr>
              <a:t>реселлеров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pic>
        <p:nvPicPr>
          <p:cNvPr id="7174" name="Grafik 6" descr="flat-globe-bgnd.jpg"/>
          <p:cNvPicPr>
            <a:picLocks noChangeAspect="1"/>
          </p:cNvPicPr>
          <p:nvPr/>
        </p:nvPicPr>
        <p:blipFill>
          <a:blip r:embed="rId3" cstate="print"/>
          <a:srcRect l="5717" r="9235"/>
          <a:stretch>
            <a:fillRect/>
          </a:stretch>
        </p:blipFill>
        <p:spPr bwMode="auto">
          <a:xfrm>
            <a:off x="4320383" y="1348537"/>
            <a:ext cx="4150867" cy="313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kern="1200" dirty="0" smtClean="0"/>
              <a:t>Altium Designer 2013 –</a:t>
            </a:r>
            <a:r>
              <a:rPr lang="ru-RU" sz="2000" kern="1200" dirty="0" smtClean="0"/>
              <a:t> таблица отверстий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A1F3D-6BE4-413C-96BE-113A5007EF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978" y="1168385"/>
            <a:ext cx="8463785" cy="484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kern="1200" dirty="0" smtClean="0"/>
              <a:t>Altium Designer 2013 – </a:t>
            </a:r>
            <a:r>
              <a:rPr lang="ru-RU" sz="2000" kern="1200" dirty="0" smtClean="0"/>
              <a:t>виды печатной платы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A1F3D-6BE4-413C-96BE-113A5007EF2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5017" y="1266825"/>
            <a:ext cx="7010728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kern="1200" dirty="0" smtClean="0"/>
              <a:t>Altium Designer 2013 – </a:t>
            </a:r>
            <a:r>
              <a:rPr lang="ru-RU" sz="2000" kern="1200" dirty="0" smtClean="0"/>
              <a:t>адаптация к национальным стандартам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A1F3D-6BE4-413C-96BE-113A5007EF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2009 Altium Limited – AD Overview – JK, V2.2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8613" y="1882765"/>
            <a:ext cx="5643602" cy="358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kern="1200" dirty="0" smtClean="0"/>
              <a:t>Altium Designer 2013 – </a:t>
            </a:r>
            <a:r>
              <a:rPr lang="ru-RU" sz="2000" kern="1200" dirty="0" smtClean="0"/>
              <a:t>спецсимволы питания и земли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A1F3D-6BE4-413C-96BE-113A5007EF2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2009 Altium Limited – AD Overview – JK, V2.2</a:t>
            </a:r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1800" y="1764534"/>
            <a:ext cx="7777163" cy="363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291" y="177800"/>
            <a:ext cx="7929618" cy="735013"/>
          </a:xfrm>
        </p:spPr>
        <p:txBody>
          <a:bodyPr/>
          <a:lstStyle/>
          <a:p>
            <a:r>
              <a:rPr lang="en-US" sz="2000" kern="1200" dirty="0" smtClean="0"/>
              <a:t>Altium Designer 2013 – </a:t>
            </a:r>
            <a:r>
              <a:rPr lang="ru-RU" sz="2000" dirty="0" smtClean="0"/>
              <a:t>Связывание полигонов переходными отверстиями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A1F3D-6BE4-413C-96BE-113A5007EF2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2983" y="1266825"/>
            <a:ext cx="7374797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D2939">
              <a:alpha val="0"/>
            </a:srgbClr>
          </a:solidFill>
        </p:spPr>
        <p:txBody>
          <a:bodyPr>
            <a:noAutofit/>
          </a:bodyPr>
          <a:lstStyle/>
          <a:p>
            <a:r>
              <a:rPr lang="en-US" sz="2000" kern="1200" dirty="0" err="1" smtClean="0"/>
              <a:t>Altium Designer 2013 – </a:t>
            </a:r>
            <a:r>
              <a:rPr lang="ru-RU" sz="2000" kern="1200" dirty="0" err="1" smtClean="0"/>
              <a:t>прозрачность слоев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029" y="1583903"/>
            <a:ext cx="6761979" cy="408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en-US" sz="2000" kern="1200" dirty="0" err="1" smtClean="0"/>
              <a:t>Altium Designer 2013 – </a:t>
            </a:r>
            <a:r>
              <a:rPr lang="ru-RU" sz="2000" kern="1200" dirty="0" err="1" smtClean="0"/>
              <a:t>экранирование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03957" y="1295871"/>
            <a:ext cx="7777163" cy="4627563"/>
          </a:xfrm>
        </p:spPr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7" y="4680247"/>
            <a:ext cx="1405924" cy="133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iki.altium.com/download/attachments/35095075/ViaStitchingDialog.png?version=3&amp;modificationDate=133177271178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33" y="1079847"/>
            <a:ext cx="4992254" cy="347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iki.altium.com/download/thumbnails/35095075/StitchingVias.png?version=2&amp;modificationDate=133177316876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4600" y="3456111"/>
            <a:ext cx="3266163" cy="238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kern="1200" dirty="0" smtClean="0"/>
              <a:t>Altium Designer 2013 –</a:t>
            </a:r>
            <a:r>
              <a:rPr lang="ru-RU" sz="2000" kern="1200" dirty="0" smtClean="0"/>
              <a:t> редактирование полигонов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A1F3D-6BE4-413C-96BE-113A5007EF2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2009 Altium Limited – AD Overview – JK, V2.2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4123" y="1266825"/>
            <a:ext cx="6832516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kern="1200" dirty="0" smtClean="0"/>
              <a:t>Altium Designer 2013 –</a:t>
            </a:r>
            <a:r>
              <a:rPr lang="ru-RU" sz="2000" kern="1200" dirty="0" smtClean="0"/>
              <a:t> управление просмотром в 3</a:t>
            </a:r>
            <a:r>
              <a:rPr lang="en-US" sz="2000" kern="1200" dirty="0" smtClean="0"/>
              <a:t>D</a:t>
            </a:r>
            <a:endParaRPr lang="ru-RU" sz="20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A1F3D-6BE4-413C-96BE-113A5007EF2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2009 Altium Limited – AD Overview – JK, V2.2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291" y="1239823"/>
            <a:ext cx="8035157" cy="474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D2939">
              <a:alpha val="0"/>
            </a:srgbClr>
          </a:solidFill>
        </p:spPr>
        <p:txBody>
          <a:bodyPr>
            <a:noAutofit/>
          </a:bodyPr>
          <a:lstStyle/>
          <a:p>
            <a:r>
              <a:rPr lang="en-US" sz="2400" dirty="0" smtClean="0">
                <a:ea typeface="MS Gothic" charset="-128"/>
                <a:cs typeface="Arial" pitchFamily="34" charset="0"/>
              </a:rPr>
              <a:t>Altium Vault – </a:t>
            </a:r>
            <a:r>
              <a:rPr lang="ru-RU" sz="2400" dirty="0" smtClean="0">
                <a:ea typeface="MS Gothic" charset="-128"/>
                <a:cs typeface="Arial" pitchFamily="34" charset="0"/>
              </a:rPr>
              <a:t>основные возможности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>
          <a:xfrm>
            <a:off x="719982" y="2087959"/>
            <a:ext cx="7272808" cy="2808312"/>
          </a:xfrm>
          <a:prstGeom prst="rect">
            <a:avLst/>
          </a:prstGeom>
        </p:spPr>
        <p:txBody>
          <a:bodyPr vert="horz" lIns="86402" tIns="43201" rIns="86402" bIns="43201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tx1">
                    <a:tint val="75000"/>
                  </a:schemeClr>
                </a:solidFill>
              </a:rPr>
              <a:t>Хранение компонентов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tx1">
                    <a:tint val="75000"/>
                  </a:schemeClr>
                </a:solidFill>
              </a:rPr>
              <a:t>Хранение проектов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tx1">
                    <a:tint val="75000"/>
                  </a:schemeClr>
                </a:solidFill>
              </a:rPr>
              <a:t>Обеспечение целостности данных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8A6593-5FC4-4CC0-B314-8D8C31786290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331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</a:rPr>
              <a:t>Copyright © 2012 Altium Limited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Продукты </a:t>
            </a:r>
            <a:r>
              <a:rPr lang="en-US" dirty="0" err="1" smtClean="0"/>
              <a:t>Altium</a:t>
            </a:r>
            <a:endParaRPr lang="en-US" dirty="0" smtClean="0"/>
          </a:p>
        </p:txBody>
      </p:sp>
      <p:sp>
        <p:nvSpPr>
          <p:cNvPr id="13318" name="Rectangle 3"/>
          <p:cNvSpPr txBox="1">
            <a:spLocks noChangeArrowheads="1"/>
          </p:cNvSpPr>
          <p:nvPr/>
        </p:nvSpPr>
        <p:spPr bwMode="auto">
          <a:xfrm>
            <a:off x="432039" y="1267535"/>
            <a:ext cx="4569403" cy="469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9A34"/>
              </a:buClr>
              <a:buFont typeface="Wingdings" pitchFamily="2" charset="2"/>
              <a:buChar char="§"/>
            </a:pPr>
            <a:r>
              <a:rPr lang="ru-RU" sz="2000" dirty="0" smtClean="0"/>
              <a:t>Брэнды</a:t>
            </a:r>
            <a:r>
              <a:rPr lang="en-US" sz="2000" dirty="0" smtClean="0"/>
              <a:t> </a:t>
            </a:r>
            <a:r>
              <a:rPr lang="ru-RU" sz="2000" dirty="0"/>
              <a:t>и</a:t>
            </a:r>
            <a:r>
              <a:rPr lang="en-US" sz="2000" dirty="0" smtClean="0"/>
              <a:t> </a:t>
            </a:r>
            <a:r>
              <a:rPr lang="ru-RU" sz="2000" dirty="0" smtClean="0"/>
              <a:t>Продукты</a:t>
            </a: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9A34"/>
              </a:buClr>
              <a:buFont typeface="Wingdings" pitchFamily="2" charset="2"/>
              <a:buChar char="§"/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9A34"/>
              </a:buClr>
              <a:buFont typeface="Arial" charset="0"/>
              <a:buChar char="–"/>
            </a:pPr>
            <a:r>
              <a:rPr lang="en-US" b="1" dirty="0"/>
              <a:t>Altium Designer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Технология</a:t>
            </a:r>
            <a:r>
              <a:rPr lang="en-US" dirty="0" smtClean="0"/>
              <a:t> </a:t>
            </a:r>
            <a:r>
              <a:rPr lang="ru-RU" dirty="0" smtClean="0"/>
              <a:t>предыдущих продуктов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Protel</a:t>
            </a:r>
            <a:r>
              <a:rPr lang="en-US" dirty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/>
              <a:t>P-CAD </a:t>
            </a:r>
            <a:r>
              <a:rPr lang="ru-RU" dirty="0" smtClean="0"/>
              <a:t>входит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en-US" dirty="0" err="1"/>
              <a:t>Altium</a:t>
            </a:r>
            <a:r>
              <a:rPr lang="en-US" dirty="0"/>
              <a:t> </a:t>
            </a:r>
            <a:r>
              <a:rPr lang="en-US" dirty="0" smtClean="0"/>
              <a:t>Designer</a:t>
            </a:r>
            <a:endParaRPr lang="ru-RU" dirty="0" smtClean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9A34"/>
              </a:buClr>
              <a:buFont typeface="Arial" charset="0"/>
              <a:buChar char="–"/>
            </a:pPr>
            <a:r>
              <a:rPr lang="en-US" b="1" dirty="0" err="1" smtClean="0"/>
              <a:t>NanoBoard</a:t>
            </a:r>
            <a:r>
              <a:rPr lang="en-US" b="1" dirty="0" smtClean="0"/>
              <a:t> 3000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Конфигурируемые платформы для разработчиков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9A34"/>
              </a:buClr>
              <a:buFont typeface="Arial" charset="0"/>
              <a:buChar char="–"/>
            </a:pPr>
            <a:r>
              <a:rPr lang="en-US" b="1" dirty="0" smtClean="0"/>
              <a:t>TASKING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Компилятор для разработки встроенного ПО</a:t>
            </a:r>
            <a:endParaRPr lang="en-US" dirty="0" smtClean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9A34"/>
              </a:buClr>
              <a:buFont typeface="Arial" charset="0"/>
              <a:buChar char="–"/>
            </a:pPr>
            <a:r>
              <a:rPr lang="en-US" b="1" dirty="0" smtClean="0"/>
              <a:t>AltiumLive</a:t>
            </a:r>
            <a:r>
              <a:rPr lang="en-US" b="1" dirty="0"/>
              <a:t/>
            </a:r>
            <a:br>
              <a:rPr lang="en-US" b="1" dirty="0"/>
            </a:br>
            <a:r>
              <a:rPr lang="ru-RU" dirty="0" smtClean="0"/>
              <a:t>Экосистема для проектировщиков</a:t>
            </a:r>
            <a:endParaRPr lang="en-US" dirty="0"/>
          </a:p>
        </p:txBody>
      </p:sp>
      <p:pic>
        <p:nvPicPr>
          <p:cNvPr id="13319" name="Grafik 7" descr="TASK 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0691" y="4243897"/>
            <a:ext cx="1428126" cy="35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Grafik 9" descr="Altium Designer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4913" y="2052665"/>
            <a:ext cx="1021590" cy="50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Grafik 10" descr="AltiumLive.jpg"/>
          <p:cNvPicPr>
            <a:picLocks noChangeAspect="1"/>
          </p:cNvPicPr>
          <p:nvPr/>
        </p:nvPicPr>
        <p:blipFill>
          <a:blip r:embed="rId5" cstate="print"/>
          <a:srcRect l="6305" t="22305" r="7980" b="29137"/>
          <a:stretch>
            <a:fillRect/>
          </a:stretch>
        </p:blipFill>
        <p:spPr bwMode="auto">
          <a:xfrm>
            <a:off x="6410699" y="5144928"/>
            <a:ext cx="1225609" cy="34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http://wiki.altium.com/download/attachments/9535862/NB3000_MainPhoto.png?version=1&amp;modificationDate=12410718436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6532" y="2967923"/>
            <a:ext cx="1088058" cy="889593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D2939">
              <a:alpha val="0"/>
            </a:srgbClr>
          </a:solidFill>
        </p:spPr>
        <p:txBody>
          <a:bodyPr>
            <a:noAutofit/>
          </a:bodyPr>
          <a:lstStyle/>
          <a:p>
            <a:r>
              <a:rPr lang="en-US" sz="2400" dirty="0" err="1" smtClean="0">
                <a:ea typeface="MS Gothic" charset="-128"/>
                <a:cs typeface="Arial" pitchFamily="34" charset="0"/>
              </a:rPr>
              <a:t>Altium</a:t>
            </a:r>
            <a:r>
              <a:rPr lang="en-US" sz="2400" dirty="0" smtClean="0">
                <a:ea typeface="MS Gothic" charset="-128"/>
                <a:cs typeface="Arial" pitchFamily="34" charset="0"/>
              </a:rPr>
              <a:t> Vault – </a:t>
            </a:r>
            <a:r>
              <a:rPr lang="ru-RU" sz="2400" dirty="0" smtClean="0">
                <a:ea typeface="MS Gothic" charset="-128"/>
                <a:cs typeface="Arial" pitchFamily="34" charset="0"/>
              </a:rPr>
              <a:t>хранение компонентов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005" y="1583903"/>
            <a:ext cx="6532326" cy="421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D2939">
              <a:alpha val="0"/>
            </a:srgbClr>
          </a:solidFill>
        </p:spPr>
        <p:txBody>
          <a:bodyPr>
            <a:noAutofit/>
          </a:bodyPr>
          <a:lstStyle/>
          <a:p>
            <a:r>
              <a:rPr lang="en-US" sz="2400" dirty="0" err="1" smtClean="0">
                <a:ea typeface="MS Gothic" charset="-128"/>
                <a:cs typeface="Arial" pitchFamily="34" charset="0"/>
              </a:rPr>
              <a:t>Altium</a:t>
            </a:r>
            <a:r>
              <a:rPr lang="en-US" sz="2400" dirty="0" smtClean="0">
                <a:ea typeface="MS Gothic" charset="-128"/>
                <a:cs typeface="Arial" pitchFamily="34" charset="0"/>
              </a:rPr>
              <a:t> Vault – </a:t>
            </a:r>
            <a:r>
              <a:rPr lang="ru-RU" sz="2400" dirty="0" smtClean="0">
                <a:ea typeface="MS Gothic" charset="-128"/>
                <a:cs typeface="Arial" pitchFamily="34" charset="0"/>
              </a:rPr>
              <a:t>хранение компонентов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605" y="1382699"/>
            <a:ext cx="72294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D2939">
              <a:alpha val="0"/>
            </a:srgbClr>
          </a:solidFill>
        </p:spPr>
        <p:txBody>
          <a:bodyPr>
            <a:noAutofit/>
          </a:bodyPr>
          <a:lstStyle/>
          <a:p>
            <a:r>
              <a:rPr lang="en-US" sz="2400" dirty="0" err="1" smtClean="0">
                <a:ea typeface="MS Gothic" charset="-128"/>
                <a:cs typeface="Arial" pitchFamily="34" charset="0"/>
              </a:rPr>
              <a:t>Altium</a:t>
            </a:r>
            <a:r>
              <a:rPr lang="en-US" sz="2400" dirty="0" smtClean="0">
                <a:ea typeface="MS Gothic" charset="-128"/>
                <a:cs typeface="Arial" pitchFamily="34" charset="0"/>
              </a:rPr>
              <a:t> Vault – </a:t>
            </a:r>
            <a:r>
              <a:rPr lang="ru-RU" sz="2400" dirty="0" smtClean="0">
                <a:ea typeface="MS Gothic" charset="-128"/>
                <a:cs typeface="Arial" pitchFamily="34" charset="0"/>
              </a:rPr>
              <a:t>хранение компонентов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C:\Users\sabunin\AppData\Local\Temp\SNAGHTML4f5e5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65" y="1367879"/>
            <a:ext cx="7076687" cy="4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D2939">
              <a:alpha val="0"/>
            </a:srgbClr>
          </a:solidFill>
        </p:spPr>
        <p:txBody>
          <a:bodyPr>
            <a:noAutofit/>
          </a:bodyPr>
          <a:lstStyle/>
          <a:p>
            <a:r>
              <a:rPr lang="en-US" sz="2400" dirty="0" err="1" smtClean="0">
                <a:ea typeface="MS Gothic" charset="-128"/>
                <a:cs typeface="Arial" pitchFamily="34" charset="0"/>
              </a:rPr>
              <a:t>Altium</a:t>
            </a:r>
            <a:r>
              <a:rPr lang="en-US" sz="2400" dirty="0" smtClean="0">
                <a:ea typeface="MS Gothic" charset="-128"/>
                <a:cs typeface="Arial" pitchFamily="34" charset="0"/>
              </a:rPr>
              <a:t> Vault – </a:t>
            </a:r>
            <a:r>
              <a:rPr lang="ru-RU" sz="2400" dirty="0" smtClean="0">
                <a:ea typeface="MS Gothic" charset="-128"/>
                <a:cs typeface="Arial" pitchFamily="34" charset="0"/>
              </a:rPr>
              <a:t>хранение проектов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73" y="1727919"/>
            <a:ext cx="7416912" cy="408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D2939">
              <a:alpha val="0"/>
            </a:srgbClr>
          </a:solidFill>
        </p:spPr>
        <p:txBody>
          <a:bodyPr>
            <a:noAutofit/>
          </a:bodyPr>
          <a:lstStyle/>
          <a:p>
            <a:r>
              <a:rPr lang="en-US" sz="2400" dirty="0" err="1" smtClean="0">
                <a:ea typeface="MS Gothic" charset="-128"/>
                <a:cs typeface="Arial" pitchFamily="34" charset="0"/>
              </a:rPr>
              <a:t>Altium Vault – </a:t>
            </a:r>
            <a:r>
              <a:rPr lang="ru-RU" sz="2400" dirty="0" smtClean="0">
                <a:ea typeface="MS Gothic" charset="-128"/>
                <a:cs typeface="Arial" pitchFamily="34" charset="0"/>
              </a:rPr>
              <a:t>ключевые преимущества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>
          <a:xfrm>
            <a:off x="719981" y="1439887"/>
            <a:ext cx="7410924" cy="4317714"/>
          </a:xfrm>
          <a:prstGeom prst="rect">
            <a:avLst/>
          </a:prstGeom>
        </p:spPr>
        <p:txBody>
          <a:bodyPr vert="horz" lIns="86402" tIns="43201" rIns="86402" bIns="43201" rtlCol="0"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Организация полного контроля версий;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Отслеживание применяемости компонента в различных проектах;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Управление жизненным циклом как для проектов и для компонентов;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Проверка целостности и актуальности данных;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Обеспечение администрирование;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Организация работы с поставщиками компонентов.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31800" y="1266826"/>
            <a:ext cx="7777163" cy="54450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096947"/>
            <a:ext cx="7144732" cy="583474"/>
          </a:xfrm>
          <a:prstGeom prst="rect">
            <a:avLst/>
          </a:prstGeom>
        </p:spPr>
        <p:txBody>
          <a:bodyPr vert="horz" lIns="86402" tIns="43201" rIns="86402" bIns="43201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tx1">
                    <a:tint val="75000"/>
                  </a:schemeClr>
                </a:solidFill>
              </a:rPr>
              <a:t> Новый сайт </a:t>
            </a:r>
            <a:r>
              <a:rPr lang="en-US" sz="2300" dirty="0" smtClean="0">
                <a:solidFill>
                  <a:schemeClr val="tx1">
                    <a:tint val="75000"/>
                  </a:schemeClr>
                </a:solidFill>
                <a:hlinkClick r:id="rId2"/>
              </a:rPr>
              <a:t>WWW.ALTIUM-RU.COM</a:t>
            </a:r>
            <a:r>
              <a:rPr lang="en-US" sz="23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ru-RU" sz="2300" dirty="0" smtClean="0">
              <a:solidFill>
                <a:schemeClr val="tx1">
                  <a:tint val="75000"/>
                </a:schemeClr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ru-RU" sz="3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8053" y="431775"/>
            <a:ext cx="5531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Altium Designer 2013</a:t>
            </a:r>
            <a:endParaRPr lang="ru-RU" sz="2000" dirty="0" smtClean="0">
              <a:solidFill>
                <a:srgbClr val="CC9A3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2765"/>
            <a:ext cx="5019746" cy="34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4623" y="4240219"/>
            <a:ext cx="5246140" cy="169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8182" y="1508183"/>
            <a:ext cx="372560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977" y="3740153"/>
            <a:ext cx="6000792" cy="928688"/>
          </a:xfrm>
        </p:spPr>
        <p:txBody>
          <a:bodyPr lIns="85032" tIns="44217" rIns="85032" bIns="44217"/>
          <a:lstStyle/>
          <a:p>
            <a:pPr defTabSz="449263" eaLnBrk="1" hangingPunct="1">
              <a:buClr>
                <a:srgbClr val="AF9E40"/>
              </a:buClr>
              <a:buFont typeface="Slicker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4813" algn="l"/>
                <a:tab pos="6400800" algn="l"/>
                <a:tab pos="7313613" algn="l"/>
                <a:tab pos="8229600" algn="l"/>
                <a:tab pos="9142413" algn="l"/>
                <a:tab pos="10058400" algn="l"/>
              </a:tabLst>
            </a:pPr>
            <a:r>
              <a:rPr lang="ru-RU" sz="3600" dirty="0" smtClean="0">
                <a:ea typeface="MS Gothic" charset="-128"/>
                <a:cs typeface="Arial" pitchFamily="34" charset="0"/>
              </a:rPr>
              <a:t>Спасибо за внимание! </a:t>
            </a:r>
            <a:endParaRPr lang="en-AU" sz="3600" dirty="0" smtClean="0">
              <a:ea typeface="MS Gothic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863600"/>
            <a:fld id="{03882B93-DD93-4068-BB75-582726D48AEB}" type="slidenum">
              <a:rPr lang="en-US"/>
              <a:pPr defTabSz="863600"/>
              <a:t>4</a:t>
            </a:fld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74625" y="144463"/>
            <a:ext cx="862965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47" tIns="43122" rIns="86247" bIns="43122" anchor="ctr"/>
          <a:lstStyle/>
          <a:p>
            <a:r>
              <a:rPr lang="en-US" sz="24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Altium Designer 2013 – </a:t>
            </a:r>
            <a:r>
              <a:rPr lang="ru-RU" sz="24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проектный подход</a:t>
            </a:r>
            <a:endParaRPr lang="ru-RU" sz="2400" dirty="0">
              <a:solidFill>
                <a:srgbClr val="CC9A3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053" y="1367879"/>
            <a:ext cx="2376264" cy="431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5803" y="1341346"/>
            <a:ext cx="2388914" cy="431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C:\Users\sabunin\AppData\Local\Temp\SNAGHTML1834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218" y="1879270"/>
            <a:ext cx="6396236" cy="41811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9941" y="287759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Altium Designer 2013</a:t>
            </a:r>
            <a:r>
              <a:rPr lang="ru-RU" sz="18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ru-RU" sz="18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многоканальные и иерархические проекты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985" y="1311261"/>
            <a:ext cx="5685341" cy="455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80021" y="215751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Altium Designer 2013</a:t>
            </a:r>
            <a:r>
              <a:rPr lang="ru-RU" sz="20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ru-RU" sz="20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разработка библиотек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sabunin\AppData\Local\Temp\SNAGHTML17c3ab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78" y="2355556"/>
            <a:ext cx="1983028" cy="34700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1588" y="1947310"/>
            <a:ext cx="3183842" cy="348856"/>
          </a:xfrm>
          <a:prstGeom prst="rect">
            <a:avLst/>
          </a:prstGeom>
        </p:spPr>
        <p:txBody>
          <a:bodyPr wrap="none" lIns="86402" tIns="43201" rIns="86402" bIns="43201">
            <a:spAutoFit/>
          </a:bodyPr>
          <a:lstStyle/>
          <a:p>
            <a:r>
              <a:rPr lang="ru-RU" dirty="0" smtClean="0"/>
              <a:t>Интегрированная библиотека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67751" y="2287515"/>
            <a:ext cx="1473693" cy="348856"/>
          </a:xfrm>
          <a:prstGeom prst="rect">
            <a:avLst/>
          </a:prstGeom>
        </p:spPr>
        <p:txBody>
          <a:bodyPr wrap="none" lIns="86402" tIns="43201" rIns="86402" bIns="43201">
            <a:spAutoFit/>
          </a:bodyPr>
          <a:lstStyle/>
          <a:p>
            <a:r>
              <a:rPr lang="ru-RU" dirty="0" smtClean="0"/>
              <a:t>База данных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33914" y="2899883"/>
            <a:ext cx="656868" cy="348856"/>
          </a:xfrm>
          <a:prstGeom prst="rect">
            <a:avLst/>
          </a:prstGeom>
        </p:spPr>
        <p:txBody>
          <a:bodyPr wrap="none" lIns="86402" tIns="43201" rIns="86402" bIns="43201">
            <a:spAutoFit/>
          </a:bodyPr>
          <a:lstStyle/>
          <a:p>
            <a:r>
              <a:rPr lang="en-US" dirty="0" smtClean="0"/>
              <a:t>Vault</a:t>
            </a:r>
            <a:endParaRPr lang="ru-RU" dirty="0"/>
          </a:p>
        </p:txBody>
      </p:sp>
      <p:pic>
        <p:nvPicPr>
          <p:cNvPr id="4100" name="Picture 4" descr="C:\Users\sabunin\AppData\Local\Temp\SNAGHTML17d98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7076" y="2695761"/>
            <a:ext cx="3334208" cy="2851000"/>
          </a:xfrm>
          <a:prstGeom prst="rect">
            <a:avLst/>
          </a:prstGeom>
          <a:noFill/>
        </p:spPr>
      </p:pic>
      <p:pic>
        <p:nvPicPr>
          <p:cNvPr id="4102" name="Picture 6" descr="C:\Users\sabunin\AppData\Local\Temp\SNAGHTML17f6c7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202" y="3240088"/>
            <a:ext cx="4377504" cy="27274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80021" y="215751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Altium Designer 2013</a:t>
            </a:r>
            <a:r>
              <a:rPr lang="ru-RU" sz="20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ru-RU" sz="20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разработка библиотек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832" y="2015351"/>
            <a:ext cx="2814084" cy="1579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084" y="2015352"/>
            <a:ext cx="2683678" cy="13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237" y="4124619"/>
            <a:ext cx="4241235" cy="1169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3616" y="3104006"/>
            <a:ext cx="2125493" cy="1189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8652" y="4056578"/>
            <a:ext cx="2854303" cy="1418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75965" y="215751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Altium Designer 2013 – </a:t>
            </a:r>
            <a:r>
              <a:rPr lang="ru-RU" sz="20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редактор печатных плат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700" dirty="0">
              <a:solidFill>
                <a:schemeClr val="tx1"/>
              </a:solidFill>
              <a:latin typeface="MetaNormalCyrLF-Roman" pitchFamily="34" charset="0"/>
            </a:endParaRPr>
          </a:p>
        </p:txBody>
      </p:sp>
      <p:cxnSp>
        <p:nvCxnSpPr>
          <p:cNvPr id="11" name="Прямая соединительная линия 5"/>
          <p:cNvCxnSpPr/>
          <p:nvPr/>
        </p:nvCxnSpPr>
        <p:spPr>
          <a:xfrm>
            <a:off x="305723" y="926697"/>
            <a:ext cx="802931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471" y="1675147"/>
            <a:ext cx="3222285" cy="4396618"/>
          </a:xfrm>
          <a:prstGeom prst="rect">
            <a:avLst/>
          </a:prstGeom>
          <a:noFill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86" y="2287515"/>
            <a:ext cx="3861341" cy="34650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5965" y="215751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Altium Designer 2013 – </a:t>
            </a:r>
            <a:r>
              <a:rPr lang="ru-RU" sz="2000" dirty="0" smtClean="0">
                <a:solidFill>
                  <a:srgbClr val="CC9A34"/>
                </a:solidFill>
                <a:latin typeface="+mj-lt"/>
                <a:ea typeface="+mj-ea"/>
                <a:cs typeface="+mj-cs"/>
              </a:rPr>
              <a:t>редактор печатных плат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Slicker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3697</TotalTime>
  <Words>422</Words>
  <Application>Microsoft Office PowerPoint</Application>
  <PresentationFormat>Произвольный</PresentationFormat>
  <Paragraphs>98</Paragraphs>
  <Slides>36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Custom Design</vt:lpstr>
      <vt:lpstr>Altium Designer </vt:lpstr>
      <vt:lpstr>Altium – обзор</vt:lpstr>
      <vt:lpstr>Продукты Altium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Altium Designer 2013 – взаимосвязь с ПЛИС</vt:lpstr>
      <vt:lpstr>Altium Designer 2013 – трехмерное проектирование</vt:lpstr>
      <vt:lpstr>Altium Designer 2013 – шаблоны, настройки, гибкость</vt:lpstr>
      <vt:lpstr>Altium Designer 2013 – оформление КД</vt:lpstr>
      <vt:lpstr>Altium Designer 2013 – гибкость настроек</vt:lpstr>
      <vt:lpstr>Altium Designer 2013 – новый уровень  управления данными</vt:lpstr>
      <vt:lpstr>Altium Designer 2013 – поддержка гиперссылок</vt:lpstr>
      <vt:lpstr>Altium Designer 2013 – адаптация к национальным стандартам</vt:lpstr>
      <vt:lpstr>Altium Designer 2013 – таблица отверстий</vt:lpstr>
      <vt:lpstr>Altium Designer 2013 – виды печатной платы</vt:lpstr>
      <vt:lpstr>Altium Designer 2013 – адаптация к национальным стандартам</vt:lpstr>
      <vt:lpstr>Altium Designer 2013 – спецсимволы питания и земли</vt:lpstr>
      <vt:lpstr>Altium Designer 2013 – Связывание полигонов переходными отверстиями</vt:lpstr>
      <vt:lpstr>Altium Designer 2013 – прозрачность слоев</vt:lpstr>
      <vt:lpstr>Altium Designer 2013 – экранирование</vt:lpstr>
      <vt:lpstr>Altium Designer 2013 – редактирование полигонов</vt:lpstr>
      <vt:lpstr>Altium Designer 2013 – управление просмотром в 3D</vt:lpstr>
      <vt:lpstr>Altium Vault – основные возможности</vt:lpstr>
      <vt:lpstr>Altium Vault – хранение компонентов</vt:lpstr>
      <vt:lpstr>Altium Vault – хранение компонентов</vt:lpstr>
      <vt:lpstr>Altium Vault – хранение компонентов</vt:lpstr>
      <vt:lpstr>Altium Vault – хранение проектов</vt:lpstr>
      <vt:lpstr>Altium Vault – ключевые преимущества</vt:lpstr>
      <vt:lpstr>Слайд 35</vt:lpstr>
      <vt:lpstr>Спасибо за внимание! </vt:lpstr>
    </vt:vector>
  </TitlesOfParts>
  <Company>Altium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david.dwyer</dc:creator>
  <cp:lastModifiedBy>HP</cp:lastModifiedBy>
  <cp:revision>841</cp:revision>
  <dcterms:created xsi:type="dcterms:W3CDTF">2008-02-29T05:55:10Z</dcterms:created>
  <dcterms:modified xsi:type="dcterms:W3CDTF">2013-05-27T08:13:43Z</dcterms:modified>
</cp:coreProperties>
</file>